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5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4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5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71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5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56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1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05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44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04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49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C434-1AF4-4FA0-935B-586FE732B242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77C4-2C98-468A-B529-86E5854B0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5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b="1" dirty="0" smtClean="0">
                <a:latin typeface="Comic Sans MS" panose="030F0702030302020204" pitchFamily="66" charset="0"/>
              </a:rPr>
              <a:t>GODINA ČITANJA 2021.</a:t>
            </a:r>
            <a:endParaRPr lang="hr-HR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70304" y="49736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4400" b="1" dirty="0" smtClean="0">
                <a:latin typeface="Comic Sans MS" panose="030F0702030302020204" pitchFamily="66" charset="0"/>
              </a:rPr>
              <a:t>OŠ IVANA GORANA KOVAČIĆA SVETI JURAJ NA BREGU</a:t>
            </a:r>
          </a:p>
          <a:p>
            <a:r>
              <a:rPr lang="hr-HR" sz="3200" b="1" dirty="0" smtClean="0">
                <a:latin typeface="Comic Sans MS" panose="030F0702030302020204" pitchFamily="66" charset="0"/>
              </a:rPr>
              <a:t>Školska knjižničarka Vlasta Horvat</a:t>
            </a:r>
            <a:endParaRPr lang="hr-H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365124"/>
            <a:ext cx="5507736" cy="5579269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0232" y="650828"/>
            <a:ext cx="5579270" cy="5007864"/>
          </a:xfrm>
        </p:spPr>
      </p:pic>
    </p:spTree>
    <p:extLst>
      <p:ext uri="{BB962C8B-B14F-4D97-AF65-F5344CB8AC3E}">
        <p14:creationId xmlns:p14="http://schemas.microsoft.com/office/powerpoint/2010/main" val="35613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Iš, iš, iš, ja sam mali miš</a:t>
            </a:r>
            <a:endParaRPr lang="hr-HR" b="1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dirty="0" smtClean="0">
                <a:latin typeface="Comic Sans MS" panose="030F0702030302020204" pitchFamily="66" charset="0"/>
              </a:rPr>
              <a:t>Učenici 2.b razreda u školskoj knjižnici na satu lektire </a:t>
            </a:r>
            <a:r>
              <a:rPr lang="hr-HR" sz="3600" b="1" i="1" dirty="0" smtClean="0">
                <a:latin typeface="Comic Sans MS" panose="030F0702030302020204" pitchFamily="66" charset="0"/>
              </a:rPr>
              <a:t>Miš </a:t>
            </a:r>
            <a:r>
              <a:rPr lang="hr-HR" sz="3600" b="1" dirty="0" smtClean="0">
                <a:latin typeface="Comic Sans MS" panose="030F0702030302020204" pitchFamily="66" charset="0"/>
              </a:rPr>
              <a:t>Božidara </a:t>
            </a:r>
            <a:r>
              <a:rPr lang="hr-HR" sz="3600" b="1" dirty="0" err="1" smtClean="0">
                <a:latin typeface="Comic Sans MS" panose="030F0702030302020204" pitchFamily="66" charset="0"/>
              </a:rPr>
              <a:t>Prosenjaka</a:t>
            </a:r>
            <a:r>
              <a:rPr lang="hr-HR" sz="3600" b="1" dirty="0" smtClean="0">
                <a:latin typeface="Comic Sans MS" panose="030F0702030302020204" pitchFamily="66" charset="0"/>
              </a:rPr>
              <a:t> </a:t>
            </a:r>
            <a:r>
              <a:rPr lang="hr-HR" sz="36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hr-HR" sz="3600" dirty="0" smtClean="0">
                <a:latin typeface="Comic Sans MS" panose="030F0702030302020204" pitchFamily="66" charset="0"/>
              </a:rPr>
              <a:t>…dječaci nisu željeli ozlijediti miša i brinuli su o njemu, ali miš nije bio slobodan…</a:t>
            </a:r>
          </a:p>
          <a:p>
            <a:pPr marL="0" indent="0">
              <a:buNone/>
            </a:pPr>
            <a:r>
              <a:rPr lang="hr-HR" sz="3600" dirty="0" smtClean="0">
                <a:latin typeface="Comic Sans MS" panose="030F0702030302020204" pitchFamily="66" charset="0"/>
              </a:rPr>
              <a:t>Što znači za tebe SLOBODA?...naučili smo da moramo razvijati empatiju za osjećaje i doživljaje drugih; razvijati humani odnos prema životinjama te voditi brigu o njihovoj potrebi za slobodom i kretanjem.</a:t>
            </a:r>
          </a:p>
          <a:p>
            <a:endParaRPr lang="hr-H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899" y="737428"/>
            <a:ext cx="5813425" cy="506882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3699" y="548451"/>
            <a:ext cx="5813425" cy="5446776"/>
          </a:xfrm>
        </p:spPr>
      </p:pic>
    </p:spTree>
    <p:extLst>
      <p:ext uri="{BB962C8B-B14F-4D97-AF65-F5344CB8AC3E}">
        <p14:creationId xmlns:p14="http://schemas.microsoft.com/office/powerpoint/2010/main" val="13370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585217"/>
            <a:ext cx="9144000" cy="1901951"/>
          </a:xfrm>
        </p:spPr>
        <p:txBody>
          <a:bodyPr>
            <a:normAutofit/>
          </a:bodyPr>
          <a:lstStyle/>
          <a:p>
            <a:r>
              <a:rPr lang="hr-HR" sz="4400" b="1" dirty="0">
                <a:latin typeface="Comic Sans MS" panose="030F0702030302020204" pitchFamily="66" charset="0"/>
              </a:rPr>
              <a:t>Pjesme u </a:t>
            </a:r>
            <a:r>
              <a:rPr lang="hr-HR" sz="4400" b="1" dirty="0" smtClean="0">
                <a:latin typeface="Comic Sans MS" panose="030F0702030302020204" pitchFamily="66" charset="0"/>
              </a:rPr>
              <a:t>stripu</a:t>
            </a:r>
            <a:r>
              <a:rPr lang="hr-HR" sz="4400" b="1" dirty="0">
                <a:latin typeface="Comic Sans MS" panose="030F0702030302020204" pitchFamily="66" charset="0"/>
              </a:rPr>
              <a:t/>
            </a:r>
            <a:br>
              <a:rPr lang="hr-HR" sz="4400" b="1" dirty="0">
                <a:latin typeface="Comic Sans MS" panose="030F0702030302020204" pitchFamily="66" charset="0"/>
              </a:rPr>
            </a:br>
            <a:endParaRPr lang="hr-HR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084832"/>
            <a:ext cx="9144000" cy="3172968"/>
          </a:xfrm>
        </p:spPr>
        <p:txBody>
          <a:bodyPr>
            <a:noAutofit/>
          </a:bodyPr>
          <a:lstStyle/>
          <a:p>
            <a:pPr algn="just"/>
            <a:r>
              <a:rPr lang="hr-HR" sz="3600" dirty="0">
                <a:latin typeface="Comic Sans MS" panose="030F0702030302020204" pitchFamily="66" charset="0"/>
              </a:rPr>
              <a:t>Ljubav učenika prema stripu </a:t>
            </a:r>
            <a:r>
              <a:rPr lang="hr-HR" sz="3600" dirty="0" smtClean="0">
                <a:latin typeface="Comic Sans MS" panose="030F0702030302020204" pitchFamily="66" charset="0"/>
              </a:rPr>
              <a:t>bio </a:t>
            </a:r>
            <a:r>
              <a:rPr lang="hr-HR" sz="3600" dirty="0">
                <a:latin typeface="Comic Sans MS" panose="030F0702030302020204" pitchFamily="66" charset="0"/>
              </a:rPr>
              <a:t>je razlog da učenike 3.b razreda potaknemo na stvaranje stripa</a:t>
            </a:r>
            <a:r>
              <a:rPr lang="hr-HR" sz="3600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hr-HR" sz="3600" dirty="0" smtClean="0">
                <a:latin typeface="Comic Sans MS" panose="030F0702030302020204" pitchFamily="66" charset="0"/>
              </a:rPr>
              <a:t>Svaki </a:t>
            </a:r>
            <a:r>
              <a:rPr lang="hr-HR" sz="3600" dirty="0">
                <a:latin typeface="Comic Sans MS" panose="030F0702030302020204" pitchFamily="66" charset="0"/>
              </a:rPr>
              <a:t>učenik je odabrao najdražu pjesmu iz zbirke pjesama </a:t>
            </a:r>
            <a:r>
              <a:rPr lang="hr-HR" sz="3600" b="1" i="1" dirty="0">
                <a:latin typeface="Comic Sans MS" panose="030F0702030302020204" pitchFamily="66" charset="0"/>
              </a:rPr>
              <a:t>Miševi i mačke naglavačke </a:t>
            </a:r>
            <a:r>
              <a:rPr lang="hr-HR" sz="3600" dirty="0">
                <a:latin typeface="Comic Sans MS" panose="030F0702030302020204" pitchFamily="66" charset="0"/>
              </a:rPr>
              <a:t>autora </a:t>
            </a:r>
            <a:r>
              <a:rPr lang="hr-HR" sz="3600" b="1" dirty="0">
                <a:latin typeface="Comic Sans MS" panose="030F0702030302020204" pitchFamily="66" charset="0"/>
              </a:rPr>
              <a:t>Luke Paljetka </a:t>
            </a:r>
            <a:r>
              <a:rPr lang="hr-HR" sz="3600" dirty="0">
                <a:latin typeface="Comic Sans MS" panose="030F0702030302020204" pitchFamily="66" charset="0"/>
              </a:rPr>
              <a:t>i izradio pjesmu u </a:t>
            </a:r>
            <a:r>
              <a:rPr lang="hr-HR" sz="3600" dirty="0" smtClean="0">
                <a:latin typeface="Comic Sans MS" panose="030F0702030302020204" pitchFamily="66" charset="0"/>
              </a:rPr>
              <a:t>stripu.</a:t>
            </a:r>
            <a:endParaRPr lang="hr-H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9" y="365125"/>
            <a:ext cx="5334000" cy="5811838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285" y="681037"/>
            <a:ext cx="5813425" cy="5181602"/>
          </a:xfrm>
        </p:spPr>
      </p:pic>
    </p:spTree>
    <p:extLst>
      <p:ext uri="{BB962C8B-B14F-4D97-AF65-F5344CB8AC3E}">
        <p14:creationId xmlns:p14="http://schemas.microsoft.com/office/powerpoint/2010/main" val="32224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87" y="604839"/>
            <a:ext cx="5813425" cy="53340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287" y="681039"/>
            <a:ext cx="5813425" cy="5181600"/>
          </a:xfrm>
        </p:spPr>
      </p:pic>
    </p:spTree>
    <p:extLst>
      <p:ext uri="{BB962C8B-B14F-4D97-AF65-F5344CB8AC3E}">
        <p14:creationId xmlns:p14="http://schemas.microsoft.com/office/powerpoint/2010/main" val="4522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9" y="365125"/>
            <a:ext cx="5334000" cy="581183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287" y="681039"/>
            <a:ext cx="5813424" cy="5181601"/>
          </a:xfrm>
        </p:spPr>
      </p:pic>
    </p:spTree>
    <p:extLst>
      <p:ext uri="{BB962C8B-B14F-4D97-AF65-F5344CB8AC3E}">
        <p14:creationId xmlns:p14="http://schemas.microsoft.com/office/powerpoint/2010/main" val="40565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4. b u začaranoj Šumi </a:t>
            </a:r>
            <a:r>
              <a:rPr lang="hr-HR" b="1" dirty="0" err="1" smtClean="0">
                <a:latin typeface="Comic Sans MS" panose="030F0702030302020204" pitchFamily="66" charset="0"/>
              </a:rPr>
              <a:t>Striborovoj</a:t>
            </a:r>
            <a:endParaRPr lang="hr-HR" b="1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dirty="0" smtClean="0">
                <a:latin typeface="Comic Sans MS" panose="030F0702030302020204" pitchFamily="66" charset="0"/>
              </a:rPr>
              <a:t>Kojih se bajki najviše sjećate? Koji bi lik iz bajki volio biti? </a:t>
            </a:r>
            <a:r>
              <a:rPr lang="hr-HR" sz="4000" dirty="0">
                <a:latin typeface="Comic Sans MS" panose="030F0702030302020204" pitchFamily="66" charset="0"/>
              </a:rPr>
              <a:t>O</a:t>
            </a:r>
            <a:r>
              <a:rPr lang="hr-HR" sz="4000" dirty="0" smtClean="0">
                <a:latin typeface="Comic Sans MS" panose="030F0702030302020204" pitchFamily="66" charset="0"/>
              </a:rPr>
              <a:t> tim i mnogim drugim pitanjima razgovarali smo s učenicima 4.b razreda na satu lektire </a:t>
            </a:r>
            <a:r>
              <a:rPr lang="hr-HR" sz="4000" b="1" i="1" dirty="0" smtClean="0">
                <a:latin typeface="Comic Sans MS" panose="030F0702030302020204" pitchFamily="66" charset="0"/>
              </a:rPr>
              <a:t>Šuma </a:t>
            </a:r>
            <a:r>
              <a:rPr lang="hr-HR" sz="4000" b="1" i="1" dirty="0" err="1" smtClean="0">
                <a:latin typeface="Comic Sans MS" panose="030F0702030302020204" pitchFamily="66" charset="0"/>
              </a:rPr>
              <a:t>Striborova</a:t>
            </a:r>
            <a:r>
              <a:rPr lang="hr-HR" sz="4000" b="1" i="1" dirty="0" smtClean="0">
                <a:latin typeface="Comic Sans MS" panose="030F0702030302020204" pitchFamily="66" charset="0"/>
              </a:rPr>
              <a:t> </a:t>
            </a:r>
            <a:r>
              <a:rPr lang="hr-HR" sz="4000" b="1" dirty="0" smtClean="0">
                <a:latin typeface="Comic Sans MS" panose="030F0702030302020204" pitchFamily="66" charset="0"/>
              </a:rPr>
              <a:t>Ivane Brlić-Mažuranić.</a:t>
            </a:r>
          </a:p>
          <a:p>
            <a:pPr marL="0" indent="0">
              <a:buNone/>
            </a:pPr>
            <a:r>
              <a:rPr lang="hr-HR" sz="4000" dirty="0" smtClean="0">
                <a:latin typeface="Comic Sans MS" panose="030F0702030302020204" pitchFamily="66" charset="0"/>
              </a:rPr>
              <a:t>Priče </a:t>
            </a:r>
            <a:r>
              <a:rPr lang="hr-HR" sz="4000" dirty="0">
                <a:latin typeface="Comic Sans MS" panose="030F0702030302020204" pitchFamily="66" charset="0"/>
              </a:rPr>
              <a:t>i bajke koje se prenose generacijama uče nas o ljudskim vrijednostima i kulturama</a:t>
            </a:r>
            <a:r>
              <a:rPr lang="hr-HR" sz="4000" dirty="0" smtClean="0">
                <a:latin typeface="Comic Sans MS" panose="030F0702030302020204" pitchFamily="66" charset="0"/>
              </a:rPr>
              <a:t>. </a:t>
            </a:r>
          </a:p>
          <a:p>
            <a:endParaRPr lang="hr-H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898" y="737426"/>
            <a:ext cx="5813425" cy="506882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3697" y="548449"/>
            <a:ext cx="5813425" cy="5446778"/>
          </a:xfrm>
        </p:spPr>
      </p:pic>
    </p:spTree>
    <p:extLst>
      <p:ext uri="{BB962C8B-B14F-4D97-AF65-F5344CB8AC3E}">
        <p14:creationId xmlns:p14="http://schemas.microsoft.com/office/powerpoint/2010/main" val="7423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9787" y="365125"/>
            <a:ext cx="5157787" cy="582453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97574" y="365125"/>
            <a:ext cx="5357814" cy="5824538"/>
          </a:xfrm>
        </p:spPr>
      </p:pic>
    </p:spTree>
    <p:extLst>
      <p:ext uri="{BB962C8B-B14F-4D97-AF65-F5344CB8AC3E}">
        <p14:creationId xmlns:p14="http://schemas.microsoft.com/office/powerpoint/2010/main" val="39615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571744" cy="2387600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latin typeface="Comic Sans MS" panose="030F0702030302020204" pitchFamily="66" charset="0"/>
              </a:rPr>
              <a:t>2021. godina proglašena je Godinom čitanja s ciljem dodatne promocije knjige i čitanja.</a:t>
            </a:r>
            <a:endParaRPr lang="hr-H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571744" cy="1655762"/>
          </a:xfrm>
        </p:spPr>
        <p:txBody>
          <a:bodyPr>
            <a:normAutofit fontScale="85000" lnSpcReduction="10000"/>
          </a:bodyPr>
          <a:lstStyle/>
          <a:p>
            <a:pPr algn="l"/>
            <a:endParaRPr lang="hr-HR" sz="4000" b="1" dirty="0" smtClean="0">
              <a:latin typeface="Comic Sans MS" panose="030F0702030302020204" pitchFamily="66" charset="0"/>
            </a:endParaRPr>
          </a:p>
          <a:p>
            <a:pPr algn="l"/>
            <a:r>
              <a:rPr lang="hr-HR" sz="4000" b="1" dirty="0" smtClean="0">
                <a:latin typeface="Comic Sans MS" panose="030F0702030302020204" pitchFamily="66" charset="0"/>
              </a:rPr>
              <a:t>Moto </a:t>
            </a:r>
            <a:r>
              <a:rPr lang="hr-HR" sz="4000" b="1" dirty="0">
                <a:latin typeface="Comic Sans MS" panose="030F0702030302020204" pitchFamily="66" charset="0"/>
              </a:rPr>
              <a:t>je </a:t>
            </a:r>
            <a:r>
              <a:rPr lang="hr-HR" sz="4300" b="1" dirty="0">
                <a:latin typeface="Comic Sans MS" panose="030F0702030302020204" pitchFamily="66" charset="0"/>
              </a:rPr>
              <a:t>„Čitajmo da ne ostanemo bez </a:t>
            </a:r>
            <a:r>
              <a:rPr lang="hr-HR" sz="4300" b="1" dirty="0" smtClean="0">
                <a:latin typeface="Comic Sans MS" panose="030F0702030302020204" pitchFamily="66" charset="0"/>
              </a:rPr>
              <a:t>riječi”</a:t>
            </a:r>
            <a:endParaRPr lang="hr-HR" sz="43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676656"/>
            <a:ext cx="39502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Čitanje je sanjanje otvorenih očiju…</a:t>
            </a:r>
            <a:endParaRPr lang="hr-HR" b="1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75317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atin typeface="Comic Sans MS" panose="030F0702030302020204" pitchFamily="66" charset="0"/>
              </a:rPr>
              <a:t>AKTIVNOSTI U ŠKOLSKOJ KNJIŽNICI </a:t>
            </a:r>
            <a:br>
              <a:rPr lang="hr-HR" sz="4000" b="1" dirty="0" smtClean="0">
                <a:latin typeface="Comic Sans MS" panose="030F0702030302020204" pitchFamily="66" charset="0"/>
              </a:rPr>
            </a:br>
            <a:r>
              <a:rPr lang="hr-HR" sz="4000" b="1" dirty="0" smtClean="0">
                <a:latin typeface="Comic Sans MS" panose="030F0702030302020204" pitchFamily="66" charset="0"/>
              </a:rPr>
              <a:t>ŠK. GOD. 2021./ 2022.</a:t>
            </a:r>
            <a:endParaRPr lang="hr-H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sz="4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>
                <a:latin typeface="Comic Sans MS" panose="030F0702030302020204" pitchFamily="66" charset="0"/>
              </a:rPr>
              <a:t>Tema ovogodišnjeg Međunarodnog mjeseca hrvatskih knjižnica je </a:t>
            </a:r>
            <a:r>
              <a:rPr lang="hr-HR" b="1" i="1" dirty="0">
                <a:latin typeface="Comic Sans MS" panose="030F0702030302020204" pitchFamily="66" charset="0"/>
              </a:rPr>
              <a:t>Bajke i narodne predaje iz svih kutova svijeta</a:t>
            </a:r>
            <a:r>
              <a:rPr lang="hr-HR" b="1" i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hr-HR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Comic Sans MS" panose="030F0702030302020204" pitchFamily="66" charset="0"/>
              </a:rPr>
              <a:t>Tema </a:t>
            </a:r>
            <a:r>
              <a:rPr lang="hr-HR" b="1" dirty="0">
                <a:latin typeface="Comic Sans MS" panose="030F0702030302020204" pitchFamily="66" charset="0"/>
              </a:rPr>
              <a:t>ovogodišnje manifestacije </a:t>
            </a:r>
            <a:r>
              <a:rPr lang="hr-HR" b="1" dirty="0" smtClean="0">
                <a:latin typeface="Comic Sans MS" panose="030F0702030302020204" pitchFamily="66" charset="0"/>
              </a:rPr>
              <a:t>Mjeseca hrvatske knjige glasi </a:t>
            </a:r>
            <a:r>
              <a:rPr lang="hr-HR" b="1" i="1" dirty="0">
                <a:latin typeface="Comic Sans MS" panose="030F0702030302020204" pitchFamily="66" charset="0"/>
              </a:rPr>
              <a:t>Hrvatski autori u Godini čitanja</a:t>
            </a:r>
            <a:r>
              <a:rPr lang="hr-HR" b="1" dirty="0">
                <a:latin typeface="Comic Sans MS" panose="030F0702030302020204" pitchFamily="66" charset="0"/>
              </a:rPr>
              <a:t>, a moto </a:t>
            </a:r>
            <a:r>
              <a:rPr lang="hr-HR" b="1" i="1" dirty="0" err="1">
                <a:latin typeface="Comic Sans MS" panose="030F0702030302020204" pitchFamily="66" charset="0"/>
              </a:rPr>
              <a:t>Ajmo</a:t>
            </a:r>
            <a:r>
              <a:rPr lang="hr-HR" b="1" i="1" dirty="0">
                <a:latin typeface="Comic Sans MS" panose="030F0702030302020204" pitchFamily="66" charset="0"/>
              </a:rPr>
              <a:t> hrvati se s knjigom!</a:t>
            </a:r>
          </a:p>
          <a:p>
            <a:pPr marL="0" indent="0">
              <a:buNone/>
            </a:pPr>
            <a:endParaRPr lang="hr-HR" b="1" dirty="0">
              <a:latin typeface="Comic Sans MS" panose="030F0702030302020204" pitchFamily="66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25000" lnSpcReduction="20000"/>
          </a:bodyPr>
          <a:lstStyle/>
          <a:p>
            <a:r>
              <a:rPr lang="hr-HR" sz="11100" b="1" dirty="0" smtClean="0">
                <a:latin typeface="Comic Sans MS" panose="030F0702030302020204" pitchFamily="66" charset="0"/>
              </a:rPr>
              <a:t>LISTOPAD – </a:t>
            </a:r>
          </a:p>
          <a:p>
            <a:r>
              <a:rPr lang="hr-HR" sz="11100" b="1" dirty="0" smtClean="0">
                <a:latin typeface="Comic Sans MS" panose="030F0702030302020204" pitchFamily="66" charset="0"/>
              </a:rPr>
              <a:t>MEĐUNARODNI MJESEC ŠKOLSKIH KNJIŽNICA </a:t>
            </a:r>
          </a:p>
          <a:p>
            <a:endParaRPr lang="hr-HR" sz="11100" b="1" dirty="0" smtClean="0">
              <a:latin typeface="Comic Sans MS" panose="030F0702030302020204" pitchFamily="66" charset="0"/>
            </a:endParaRPr>
          </a:p>
          <a:p>
            <a:endParaRPr lang="hr-HR" sz="11100" b="1" dirty="0" smtClean="0">
              <a:latin typeface="Comic Sans MS" panose="030F0702030302020204" pitchFamily="66" charset="0"/>
            </a:endParaRPr>
          </a:p>
          <a:p>
            <a:endParaRPr lang="hr-HR" sz="11100" b="1" dirty="0">
              <a:latin typeface="Comic Sans MS" panose="030F0702030302020204" pitchFamily="66" charset="0"/>
            </a:endParaRPr>
          </a:p>
          <a:p>
            <a:r>
              <a:rPr lang="hr-HR" sz="11100" b="1" dirty="0" smtClean="0">
                <a:latin typeface="Comic Sans MS" panose="030F0702030302020204" pitchFamily="66" charset="0"/>
              </a:rPr>
              <a:t>15. LISTOPADA – 15. STUDENOG 2021.</a:t>
            </a:r>
          </a:p>
          <a:p>
            <a:r>
              <a:rPr lang="hr-HR" sz="11100" b="1" dirty="0" smtClean="0">
                <a:latin typeface="Comic Sans MS" panose="030F0702030302020204" pitchFamily="66" charset="0"/>
              </a:rPr>
              <a:t> MJESEC HRVATSKE KNJIGE </a:t>
            </a:r>
          </a:p>
          <a:p>
            <a:endParaRPr lang="hr-HR" sz="1200" b="1" dirty="0" smtClean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latin typeface="Comic Sans MS" panose="030F0702030302020204" pitchFamily="66" charset="0"/>
              </a:rPr>
              <a:t>Prvašići</a:t>
            </a:r>
            <a:r>
              <a:rPr lang="hr-HR" b="1" dirty="0" smtClean="0">
                <a:latin typeface="Comic Sans MS" panose="030F0702030302020204" pitchFamily="66" charset="0"/>
              </a:rPr>
              <a:t> zavirili u svijet knjiga</a:t>
            </a:r>
            <a:endParaRPr lang="hr-HR" b="1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latin typeface="Comic Sans MS" panose="030F0702030302020204" pitchFamily="66" charset="0"/>
              </a:rPr>
              <a:t>Učenici 1.a i </a:t>
            </a:r>
            <a:r>
              <a:rPr lang="hr-HR" sz="3600" dirty="0" smtClean="0">
                <a:latin typeface="Comic Sans MS" panose="030F0702030302020204" pitchFamily="66" charset="0"/>
              </a:rPr>
              <a:t>1.b </a:t>
            </a:r>
            <a:r>
              <a:rPr lang="hr-HR" sz="3600" dirty="0" smtClean="0">
                <a:latin typeface="Comic Sans MS" panose="030F0702030302020204" pitchFamily="66" charset="0"/>
              </a:rPr>
              <a:t>razreda </a:t>
            </a:r>
            <a:r>
              <a:rPr lang="hr-HR" sz="3600" dirty="0">
                <a:latin typeface="Comic Sans MS" panose="030F0702030302020204" pitchFamily="66" charset="0"/>
              </a:rPr>
              <a:t>su </a:t>
            </a:r>
            <a:r>
              <a:rPr lang="hr-HR" sz="3600" dirty="0" smtClean="0">
                <a:latin typeface="Comic Sans MS" panose="030F0702030302020204" pitchFamily="66" charset="0"/>
              </a:rPr>
              <a:t>naučili pojmove </a:t>
            </a:r>
            <a:r>
              <a:rPr lang="hr-HR" sz="3600" dirty="0">
                <a:latin typeface="Comic Sans MS" panose="030F0702030302020204" pitchFamily="66" charset="0"/>
              </a:rPr>
              <a:t>knjižnica, knjižara, posudba, članska iskaznica. Pričali smo o knjigama, likovima iz </a:t>
            </a:r>
            <a:r>
              <a:rPr lang="hr-HR" sz="3600" dirty="0" smtClean="0">
                <a:latin typeface="Comic Sans MS" panose="030F0702030302020204" pitchFamily="66" charset="0"/>
              </a:rPr>
              <a:t>bajki, </a:t>
            </a:r>
            <a:r>
              <a:rPr lang="hr-HR" sz="3600" dirty="0">
                <a:latin typeface="Comic Sans MS" panose="030F0702030302020204" pitchFamily="66" charset="0"/>
              </a:rPr>
              <a:t>kako se ponašati u knjižnici. </a:t>
            </a:r>
            <a:r>
              <a:rPr lang="hr-HR" sz="3600" dirty="0" smtClean="0">
                <a:latin typeface="Comic Sans MS" panose="030F0702030302020204" pitchFamily="66" charset="0"/>
              </a:rPr>
              <a:t>Crtali su omiljeni lik najdraže bajke.</a:t>
            </a:r>
          </a:p>
          <a:p>
            <a:pPr marL="0" indent="0">
              <a:buNone/>
            </a:pPr>
            <a:r>
              <a:rPr lang="hr-HR" sz="3600" dirty="0">
                <a:latin typeface="Comic Sans MS" panose="030F0702030302020204" pitchFamily="66" charset="0"/>
              </a:rPr>
              <a:t>U</a:t>
            </a:r>
            <a:r>
              <a:rPr lang="hr-HR" sz="3600" dirty="0" smtClean="0">
                <a:latin typeface="Comic Sans MS" panose="030F0702030302020204" pitchFamily="66" charset="0"/>
              </a:rPr>
              <a:t>ručene su im njihove </a:t>
            </a:r>
            <a:r>
              <a:rPr lang="hr-HR" sz="3600" dirty="0">
                <a:latin typeface="Comic Sans MS" panose="030F0702030302020204" pitchFamily="66" charset="0"/>
              </a:rPr>
              <a:t>članske iskaznice i posuđene prve knjige.</a:t>
            </a:r>
          </a:p>
          <a:p>
            <a:pPr marL="0" indent="0">
              <a:buNone/>
            </a:pPr>
            <a:endParaRPr lang="hr-H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353" y="821821"/>
            <a:ext cx="5403281" cy="533241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786384"/>
            <a:ext cx="5183188" cy="5403277"/>
          </a:xfrm>
        </p:spPr>
      </p:pic>
    </p:spTree>
    <p:extLst>
      <p:ext uri="{BB962C8B-B14F-4D97-AF65-F5344CB8AC3E}">
        <p14:creationId xmlns:p14="http://schemas.microsoft.com/office/powerpoint/2010/main" val="42691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664" y="893192"/>
            <a:ext cx="5501894" cy="506882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7022" y="676655"/>
            <a:ext cx="5446777" cy="5501895"/>
          </a:xfrm>
        </p:spPr>
      </p:pic>
    </p:spTree>
    <p:extLst>
      <p:ext uri="{BB962C8B-B14F-4D97-AF65-F5344CB8AC3E}">
        <p14:creationId xmlns:p14="http://schemas.microsoft.com/office/powerpoint/2010/main" val="3044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4.a i zbirka pjesama Ja</a:t>
            </a:r>
            <a:r>
              <a:rPr lang="hr-HR" b="1" dirty="0">
                <a:latin typeface="Comic Sans MS" panose="030F0702030302020204" pitchFamily="66" charset="0"/>
              </a:rPr>
              <a:t>, </a:t>
            </a:r>
            <a:r>
              <a:rPr lang="hr-HR" b="1" dirty="0" smtClean="0">
                <a:latin typeface="Comic Sans MS" panose="030F0702030302020204" pitchFamily="66" charset="0"/>
              </a:rPr>
              <a:t>magarac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>
                <a:latin typeface="Comic Sans MS" panose="030F0702030302020204" pitchFamily="66" charset="0"/>
              </a:rPr>
              <a:t>Svaka knjiga je u stvari bajka, zamišljeni svijet koji ponekad postaje stvarniji od bilo kojeg drugog. </a:t>
            </a:r>
          </a:p>
          <a:p>
            <a:pPr marL="0" indent="0">
              <a:buNone/>
            </a:pPr>
            <a:r>
              <a:rPr lang="hr-HR" sz="3600" dirty="0">
                <a:latin typeface="Comic Sans MS" panose="030F0702030302020204" pitchFamily="66" charset="0"/>
              </a:rPr>
              <a:t>U jedan veseli, pomalo bajkovit svijet zavirili smo i s našim 4.a razredom čitajući zbirku pjesama Ja, magarac.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76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368" y="365124"/>
            <a:ext cx="5361432" cy="5579269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9800" y="365124"/>
            <a:ext cx="5334000" cy="5579269"/>
          </a:xfrm>
        </p:spPr>
      </p:pic>
    </p:spTree>
    <p:extLst>
      <p:ext uri="{BB962C8B-B14F-4D97-AF65-F5344CB8AC3E}">
        <p14:creationId xmlns:p14="http://schemas.microsoft.com/office/powerpoint/2010/main" val="3282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380</Words>
  <Application>Microsoft Office PowerPoint</Application>
  <PresentationFormat>Široki zaslon</PresentationFormat>
  <Paragraphs>35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Tema sustava Office</vt:lpstr>
      <vt:lpstr>GODINA ČITANJA 2021.</vt:lpstr>
      <vt:lpstr>2021. godina proglašena je Godinom čitanja s ciljem dodatne promocije knjige i čitanja.</vt:lpstr>
      <vt:lpstr>AKTIVNOSTI U ŠKOLSKOJ KNJIŽNICI  ŠK. GOD. 2021./ 2022.</vt:lpstr>
      <vt:lpstr>PowerPoint prezentacija</vt:lpstr>
      <vt:lpstr>Prvašići zavirili u svijet knjiga</vt:lpstr>
      <vt:lpstr>PowerPoint prezentacija</vt:lpstr>
      <vt:lpstr>PowerPoint prezentacija</vt:lpstr>
      <vt:lpstr>4.a i zbirka pjesama Ja, magarac</vt:lpstr>
      <vt:lpstr>PowerPoint prezentacija</vt:lpstr>
      <vt:lpstr>PowerPoint prezentacija</vt:lpstr>
      <vt:lpstr>Iš, iš, iš, ja sam mali miš</vt:lpstr>
      <vt:lpstr>PowerPoint prezentacija</vt:lpstr>
      <vt:lpstr>Pjesme u stripu </vt:lpstr>
      <vt:lpstr>PowerPoint prezentacija</vt:lpstr>
      <vt:lpstr>PowerPoint prezentacija</vt:lpstr>
      <vt:lpstr>PowerPoint prezentacija</vt:lpstr>
      <vt:lpstr>4. b u začaranoj Šumi Striborovoj</vt:lpstr>
      <vt:lpstr>PowerPoint prezentacija</vt:lpstr>
      <vt:lpstr>PowerPoint prezentacija</vt:lpstr>
      <vt:lpstr>Čitanje je sanjanje otvorenih očiju…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GODINA ČITANJA 2021.</dc:title>
  <dc:creator>Korisnik</dc:creator>
  <cp:lastModifiedBy>Škola</cp:lastModifiedBy>
  <cp:revision>27</cp:revision>
  <dcterms:created xsi:type="dcterms:W3CDTF">2021-12-10T08:00:49Z</dcterms:created>
  <dcterms:modified xsi:type="dcterms:W3CDTF">2021-12-14T12:16:40Z</dcterms:modified>
</cp:coreProperties>
</file>