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60" r:id="rId5"/>
    <p:sldId id="259" r:id="rId6"/>
    <p:sldId id="258" r:id="rId7"/>
    <p:sldId id="264" r:id="rId8"/>
    <p:sldId id="263" r:id="rId9"/>
    <p:sldId id="262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699FF"/>
    <a:srgbClr val="C03E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82" d="100"/>
          <a:sy n="82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legacyDocTextInfo" Target="legacyDocTextInfo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685571-BCA0-4EBD-AD23-83D1904EAB92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EAA2F8-0650-47D3-8B9F-EE28303C4479}" type="slidenum">
              <a:rPr lang="hr-HR"/>
              <a:pPr/>
              <a:t>1</a:t>
            </a:fld>
            <a:endParaRPr lang="hr-HR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965532-6B60-4FDF-AE73-6450E9CC832F}" type="slidenum">
              <a:rPr lang="hr-HR"/>
              <a:pPr/>
              <a:t>2</a:t>
            </a:fld>
            <a:endParaRPr lang="hr-HR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65E125-0091-4C9A-BE61-8E11E4942CF1}" type="slidenum">
              <a:rPr lang="hr-HR"/>
              <a:pPr/>
              <a:t>3</a:t>
            </a:fld>
            <a:endParaRPr lang="hr-HR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B5B3AB-5888-437D-9DDF-DF31BADE6D5B}" type="slidenum">
              <a:rPr lang="hr-HR"/>
              <a:pPr/>
              <a:t>4</a:t>
            </a:fld>
            <a:endParaRPr lang="hr-HR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044BCC-02A0-4C3A-BAA1-E0852424AA1B}" type="slidenum">
              <a:rPr lang="hr-HR"/>
              <a:pPr/>
              <a:t>5</a:t>
            </a:fld>
            <a:endParaRPr lang="hr-HR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653271-A2B9-44B5-ADF4-D75FABD514FD}" type="slidenum">
              <a:rPr lang="hr-HR"/>
              <a:pPr/>
              <a:t>6</a:t>
            </a:fld>
            <a:endParaRPr lang="hr-HR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CF1574-E356-49B3-B2E9-E246BBBFCA2A}" type="slidenum">
              <a:rPr lang="hr-HR"/>
              <a:pPr/>
              <a:t>7</a:t>
            </a:fld>
            <a:endParaRPr lang="hr-HR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995D1E-4099-486A-93E6-DA26EFD41E4B}" type="slidenum">
              <a:rPr lang="hr-HR"/>
              <a:pPr/>
              <a:t>8</a:t>
            </a:fld>
            <a:endParaRPr lang="hr-HR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CCDDA7-3A2B-4EC5-BB27-13D6AA0D32A0}" type="slidenum">
              <a:rPr lang="hr-HR"/>
              <a:pPr/>
              <a:t>9</a:t>
            </a:fld>
            <a:endParaRPr lang="hr-HR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6584D72-3030-4118-BE43-37BF47BC870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44173-D1A9-483E-B883-7617A27AF3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35C00-E9ED-4E56-AC90-95E5FC5AE88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slov i dijagram ili organizacijski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za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FDEDDDA-557B-4156-966B-DEC635649E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slov i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grafikona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814A8FA-AE3C-4235-A20F-44FD8649F8E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5E6E2-7E9F-45A3-8022-2943D96701D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C2C70-E850-4BF1-94D4-5978C9DA035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76641-7AF4-46BA-A566-61E7A9E9574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48F10-E2DB-4CC5-960A-8771FB3F474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4B638-99E1-4560-9AA2-D4CA7F4DD9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DF892-71EF-4A74-9C85-7A2D1DE7A41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11E8C-6C2F-4D25-9525-D62D4127EA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2E859-812D-4CE1-910F-8CB5C263044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2216DF-EB1C-4086-8840-8E6A29FC29E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zoom dir="in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BOJE U UNUTRAŠNJEM DIZAJNU</a:t>
            </a:r>
            <a:r>
              <a:rPr lang="en-GB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Dizajn Svijetle Boje d.o.o.</a:t>
            </a:r>
            <a:endParaRPr lang="en-GB"/>
          </a:p>
          <a:p>
            <a:endParaRPr lang="en-GB"/>
          </a:p>
        </p:txBody>
      </p:sp>
      <p:pic>
        <p:nvPicPr>
          <p:cNvPr id="2052" name="Picture 4" descr="Colour Whe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1438" y="604838"/>
            <a:ext cx="1301750" cy="1301750"/>
          </a:xfrm>
          <a:prstGeom prst="rect">
            <a:avLst/>
          </a:prstGeom>
          <a:noFill/>
        </p:spPr>
      </p:pic>
      <p:pic>
        <p:nvPicPr>
          <p:cNvPr id="2053" name="Picture 5" descr="Sunflower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5825" y="0"/>
            <a:ext cx="1908175" cy="1270000"/>
          </a:xfrm>
          <a:prstGeom prst="rect">
            <a:avLst/>
          </a:prstGeom>
          <a:noFill/>
          <a:effectLst>
            <a:outerShdw dist="224686" dir="8237437" algn="ctr" rotWithShape="0">
              <a:srgbClr val="FF9900"/>
            </a:outerShdw>
          </a:effectLst>
        </p:spPr>
      </p:pic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000">
                <a:latin typeface="Tahoma" pitchFamily="34" charset="0"/>
              </a:rPr>
              <a:t>Efekti boja na ljudskom oku</a:t>
            </a:r>
            <a:r>
              <a:rPr lang="en-GB" sz="4000">
                <a:latin typeface="Tahoma" pitchFamily="34" charset="0"/>
              </a:rPr>
              <a:t>: -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SzPct val="110000"/>
              <a:buFont typeface="Wingdings" pitchFamily="2" charset="2"/>
              <a:buNone/>
            </a:pPr>
            <a:r>
              <a:rPr lang="en-GB"/>
              <a:t>M</a:t>
            </a:r>
            <a:r>
              <a:rPr lang="hr-HR"/>
              <a:t>išići se opuštaju ili napinju</a:t>
            </a:r>
            <a:endParaRPr lang="en-GB"/>
          </a:p>
          <a:p>
            <a:pPr>
              <a:buSzPct val="110000"/>
              <a:buFont typeface="Wingdings" pitchFamily="2" charset="2"/>
              <a:buNone/>
            </a:pPr>
            <a:r>
              <a:rPr lang="hr-HR"/>
              <a:t>Zjenice se šire ili sužavaju</a:t>
            </a:r>
            <a:endParaRPr lang="en-GB"/>
          </a:p>
          <a:p>
            <a:pPr>
              <a:buSzPct val="110000"/>
              <a:buFont typeface="Wingdings" pitchFamily="2" charset="2"/>
              <a:buNone/>
            </a:pPr>
            <a:r>
              <a:rPr lang="hr-HR"/>
              <a:t>Leće postaju tanje ili ispupčene</a:t>
            </a:r>
            <a:endParaRPr lang="en-GB"/>
          </a:p>
          <a:p>
            <a:pPr>
              <a:buSzPct val="110000"/>
              <a:buFont typeface="Wingdings" pitchFamily="2" charset="2"/>
              <a:buNone/>
            </a:pPr>
            <a:endParaRPr lang="en-GB"/>
          </a:p>
        </p:txBody>
      </p:sp>
      <p:pic>
        <p:nvPicPr>
          <p:cNvPr id="3078" name="Picture 6" descr="Slid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683125"/>
            <a:ext cx="2411413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 descr="j033919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9925" y="4365625"/>
            <a:ext cx="1552575" cy="1552575"/>
          </a:xfrm>
          <a:prstGeom prst="rect">
            <a:avLst/>
          </a:prstGeom>
          <a:noFill/>
        </p:spPr>
      </p:pic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7164388" y="1196975"/>
            <a:ext cx="647700" cy="3024188"/>
          </a:xfrm>
          <a:prstGeom prst="line">
            <a:avLst/>
          </a:prstGeom>
          <a:noFill/>
          <a:ln w="19050">
            <a:solidFill>
              <a:srgbClr val="6699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Uzmite u obzir</a:t>
            </a:r>
            <a:r>
              <a:rPr lang="en-GB"/>
              <a:t>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hr-HR">
                <a:solidFill>
                  <a:schemeClr val="accent2"/>
                </a:solidFill>
              </a:rPr>
              <a:t>Svjetlosni efekti</a:t>
            </a:r>
            <a:r>
              <a:rPr lang="en-GB"/>
              <a:t> – </a:t>
            </a:r>
            <a:r>
              <a:rPr lang="hr-HR"/>
              <a:t>Umaraju ili odmaraju oči</a:t>
            </a:r>
            <a:endParaRPr lang="en-GB"/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D</a:t>
            </a:r>
            <a:r>
              <a:rPr lang="hr-HR">
                <a:solidFill>
                  <a:schemeClr val="accent2"/>
                </a:solidFill>
              </a:rPr>
              <a:t>izajnerski efekti</a:t>
            </a:r>
            <a:r>
              <a:rPr lang="en-GB"/>
              <a:t> – </a:t>
            </a:r>
            <a:r>
              <a:rPr lang="hr-HR"/>
              <a:t>Podupiru vizualni interes</a:t>
            </a:r>
          </a:p>
          <a:p>
            <a:pPr>
              <a:spcBef>
                <a:spcPct val="50000"/>
              </a:spcBef>
            </a:pPr>
            <a:r>
              <a:rPr lang="hr-HR">
                <a:solidFill>
                  <a:schemeClr val="accent2"/>
                </a:solidFill>
              </a:rPr>
              <a:t>Psihološki efekti</a:t>
            </a:r>
            <a:r>
              <a:rPr lang="en-GB"/>
              <a:t> – </a:t>
            </a:r>
            <a:r>
              <a:rPr lang="hr-HR"/>
              <a:t>Boje prenose suprotna raspoloženja </a:t>
            </a:r>
            <a:r>
              <a:rPr lang="en-GB"/>
              <a:t>– </a:t>
            </a:r>
            <a:r>
              <a:rPr lang="hr-HR"/>
              <a:t>uzbuđenost li smirenost</a:t>
            </a:r>
            <a:endParaRPr lang="en-GB"/>
          </a:p>
        </p:txBody>
      </p:sp>
    </p:spTree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Dizajn Svijetle Boje </a:t>
            </a:r>
            <a:r>
              <a:rPr lang="en-GB"/>
              <a:t>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Pomaže vam da odaberete boje sa kojima ćete živjeti</a:t>
            </a:r>
            <a:endParaRPr lang="en-GB"/>
          </a:p>
          <a:p>
            <a:endParaRPr lang="en-GB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906713" y="2725738"/>
            <a:ext cx="3330575" cy="1404937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A603AB"/>
              </a:gs>
              <a:gs pos="21001">
                <a:srgbClr val="0819FB">
                  <a:alpha val="88449"/>
                </a:srgbClr>
              </a:gs>
              <a:gs pos="35001">
                <a:srgbClr val="1A8D48">
                  <a:alpha val="80749"/>
                </a:srgbClr>
              </a:gs>
              <a:gs pos="52000">
                <a:srgbClr val="FFFF00">
                  <a:alpha val="71400"/>
                </a:srgbClr>
              </a:gs>
              <a:gs pos="73000">
                <a:srgbClr val="EE3F17">
                  <a:alpha val="59850"/>
                </a:srgbClr>
              </a:gs>
              <a:gs pos="88000">
                <a:srgbClr val="E81766">
                  <a:alpha val="51600"/>
                </a:srgbClr>
              </a:gs>
              <a:gs pos="100000">
                <a:srgbClr val="A603AB">
                  <a:alpha val="45000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Dizajn Svijetle Boje</a:t>
            </a:r>
            <a:endParaRPr lang="en-GB"/>
          </a:p>
        </p:txBody>
      </p:sp>
      <p:graphicFrame>
        <p:nvGraphicFramePr>
          <p:cNvPr id="16390" name="Organization Chart 6"/>
          <p:cNvGraphicFramePr>
            <a:graphicFrameLocks/>
          </p:cNvGraphicFramePr>
          <p:nvPr>
            <p:ph type="dgm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ompatibility">
            <com:legacyDrawing xmlns:com="http://schemas.openxmlformats.org/drawingml/2006/compatibility" spid="_x0000_s16390"/>
          </a:graphicData>
        </a:graphic>
      </p:graphicFrame>
    </p:spTree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NEUTRAL</a:t>
            </a:r>
            <a:r>
              <a:rPr lang="hr-HR" b="1"/>
              <a:t>NE</a:t>
            </a:r>
            <a:r>
              <a:rPr lang="en-GB" b="1"/>
              <a:t> </a:t>
            </a:r>
            <a:r>
              <a:rPr lang="hr-HR" b="1"/>
              <a:t>BOJE</a:t>
            </a:r>
            <a:endParaRPr lang="en-GB" b="1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Neutral</a:t>
            </a:r>
            <a:r>
              <a:rPr lang="hr-HR"/>
              <a:t>no uključuje</a:t>
            </a:r>
            <a:r>
              <a:rPr lang="en-GB"/>
              <a:t> </a:t>
            </a:r>
          </a:p>
          <a:p>
            <a:pPr lvl="1"/>
            <a:r>
              <a:rPr lang="hr-HR"/>
              <a:t>Sivo</a:t>
            </a:r>
            <a:r>
              <a:rPr lang="en-GB"/>
              <a:t>, </a:t>
            </a:r>
            <a:r>
              <a:rPr lang="hr-HR"/>
              <a:t>Sivo</a:t>
            </a:r>
            <a:r>
              <a:rPr lang="en-GB"/>
              <a:t> </a:t>
            </a:r>
            <a:r>
              <a:rPr lang="hr-HR"/>
              <a:t>i</a:t>
            </a:r>
            <a:r>
              <a:rPr lang="en-GB"/>
              <a:t> </a:t>
            </a:r>
            <a:r>
              <a:rPr lang="hr-HR"/>
              <a:t>Sivo</a:t>
            </a:r>
            <a:endParaRPr lang="en-GB"/>
          </a:p>
          <a:p>
            <a:r>
              <a:rPr lang="en-GB"/>
              <a:t>Neutr</a:t>
            </a:r>
            <a:r>
              <a:rPr lang="hr-HR"/>
              <a:t>a</a:t>
            </a:r>
            <a:r>
              <a:rPr lang="en-GB"/>
              <a:t>l</a:t>
            </a:r>
            <a:r>
              <a:rPr lang="hr-HR"/>
              <a:t>ne boje ili</a:t>
            </a:r>
            <a:r>
              <a:rPr lang="en-GB"/>
              <a:t> “</a:t>
            </a:r>
            <a:r>
              <a:rPr lang="hr-HR"/>
              <a:t>ne</a:t>
            </a:r>
            <a:r>
              <a:rPr lang="en-GB"/>
              <a:t>-</a:t>
            </a:r>
            <a:r>
              <a:rPr lang="hr-HR"/>
              <a:t>boje</a:t>
            </a:r>
            <a:r>
              <a:rPr lang="en-GB"/>
              <a:t>” </a:t>
            </a:r>
            <a:r>
              <a:rPr lang="hr-HR"/>
              <a:t>se ne pojavljuju na kotaču boja</a:t>
            </a:r>
            <a:endParaRPr lang="en-GB"/>
          </a:p>
          <a:p>
            <a:r>
              <a:rPr lang="en-GB"/>
              <a:t>N</a:t>
            </a:r>
            <a:r>
              <a:rPr lang="hr-HR"/>
              <a:t>ema </a:t>
            </a:r>
            <a:r>
              <a:rPr lang="en-GB"/>
              <a:t> neutral</a:t>
            </a:r>
            <a:r>
              <a:rPr lang="hr-HR"/>
              <a:t>ne boje koja bi dominirala nad drugom bojom</a:t>
            </a:r>
            <a:endParaRPr lang="en-GB"/>
          </a:p>
        </p:txBody>
      </p:sp>
    </p:spTree>
  </p:cSld>
  <p:clrMapOvr>
    <a:masterClrMapping/>
  </p:clrMapOvr>
  <p:transition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Troškovi uređenja</a:t>
            </a:r>
            <a:endParaRPr lang="en-GB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>
            <p:ph type="chart" idx="1"/>
          </p:nvPr>
        </p:nvGraphicFramePr>
        <p:xfrm>
          <a:off x="463550" y="1628775"/>
          <a:ext cx="8215313" cy="4525963"/>
        </p:xfrm>
        <a:graphic>
          <a:graphicData uri="http://schemas.openxmlformats.org/presentationml/2006/ole">
            <p:oleObj spid="_x0000_s25605" name="Chart" r:id="rId4" imgW="8229600" imgH="4533900" progId="MSGraph.Chart.8">
              <p:embed followColorScheme="full"/>
            </p:oleObj>
          </a:graphicData>
        </a:graphic>
      </p:graphicFrame>
    </p:spTree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ZELENO</a:t>
            </a: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/>
              <a:t>Umiruje</a:t>
            </a:r>
            <a:endParaRPr lang="en-GB"/>
          </a:p>
          <a:p>
            <a:pPr>
              <a:lnSpc>
                <a:spcPct val="90000"/>
              </a:lnSpc>
            </a:pPr>
            <a:r>
              <a:rPr lang="hr-HR"/>
              <a:t>Osvježava</a:t>
            </a:r>
            <a:endParaRPr lang="en-GB"/>
          </a:p>
          <a:p>
            <a:pPr>
              <a:lnSpc>
                <a:spcPct val="90000"/>
              </a:lnSpc>
            </a:pPr>
            <a:r>
              <a:rPr lang="hr-HR"/>
              <a:t>Usklađuje</a:t>
            </a:r>
            <a:endParaRPr lang="en-GB"/>
          </a:p>
          <a:p>
            <a:pPr>
              <a:lnSpc>
                <a:spcPct val="90000"/>
              </a:lnSpc>
            </a:pPr>
            <a:r>
              <a:rPr lang="hr-HR"/>
              <a:t>Opušta</a:t>
            </a:r>
            <a:endParaRPr lang="en-GB"/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r>
              <a:rPr lang="hr-HR"/>
              <a:t>Tepisi</a:t>
            </a:r>
          </a:p>
          <a:p>
            <a:pPr>
              <a:lnSpc>
                <a:spcPct val="90000"/>
              </a:lnSpc>
            </a:pPr>
            <a:r>
              <a:rPr lang="hr-HR"/>
              <a:t>Zavjese</a:t>
            </a:r>
            <a:endParaRPr lang="en-GB"/>
          </a:p>
          <a:p>
            <a:pPr>
              <a:lnSpc>
                <a:spcPct val="90000"/>
              </a:lnSpc>
            </a:pPr>
            <a:r>
              <a:rPr lang="hr-HR"/>
              <a:t>Namještaj</a:t>
            </a:r>
            <a:endParaRPr lang="en-GB"/>
          </a:p>
        </p:txBody>
      </p:sp>
    </p:spTree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PLAVO</a:t>
            </a: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/>
              <a:t>Spokojan</a:t>
            </a:r>
            <a:endParaRPr lang="en-GB"/>
          </a:p>
          <a:p>
            <a:pPr>
              <a:lnSpc>
                <a:spcPct val="90000"/>
              </a:lnSpc>
            </a:pPr>
            <a:r>
              <a:rPr lang="hr-HR"/>
              <a:t>Miran</a:t>
            </a:r>
            <a:endParaRPr lang="en-GB"/>
          </a:p>
          <a:p>
            <a:pPr>
              <a:lnSpc>
                <a:spcPct val="90000"/>
              </a:lnSpc>
            </a:pPr>
            <a:r>
              <a:rPr lang="hr-HR"/>
              <a:t>Hladan</a:t>
            </a:r>
            <a:endParaRPr lang="en-GB"/>
          </a:p>
          <a:p>
            <a:pPr>
              <a:lnSpc>
                <a:spcPct val="90000"/>
              </a:lnSpc>
            </a:pPr>
            <a:r>
              <a:rPr lang="hr-HR"/>
              <a:t>Suzdržan</a:t>
            </a:r>
            <a:endParaRPr lang="en-GB"/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r>
              <a:rPr lang="hr-HR"/>
              <a:t>Zidovi</a:t>
            </a:r>
            <a:endParaRPr lang="en-GB"/>
          </a:p>
          <a:p>
            <a:pPr>
              <a:lnSpc>
                <a:spcPct val="90000"/>
              </a:lnSpc>
            </a:pPr>
            <a:r>
              <a:rPr lang="hr-HR"/>
              <a:t>Tepisi</a:t>
            </a:r>
            <a:endParaRPr lang="en-GB"/>
          </a:p>
          <a:p>
            <a:pPr>
              <a:lnSpc>
                <a:spcPct val="90000"/>
              </a:lnSpc>
            </a:pPr>
            <a:r>
              <a:rPr lang="hr-HR"/>
              <a:t>Namještaj</a:t>
            </a:r>
            <a:r>
              <a:rPr lang="en-GB"/>
              <a:t> </a:t>
            </a:r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4564063" y="2276475"/>
            <a:ext cx="3671887" cy="2232025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176</Words>
  <Application>Microsoft Office PowerPoint</Application>
  <PresentationFormat>Prikaz na zaslonu (4:3)</PresentationFormat>
  <Paragraphs>58</Paragraphs>
  <Slides>9</Slides>
  <Notes>9</Notes>
  <HiddenSlides>0</HiddenSlides>
  <MMClips>0</MMClips>
  <ScaleCrop>false</ScaleCrop>
  <HeadingPairs>
    <vt:vector size="8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5" baseType="lpstr">
      <vt:lpstr>Arial</vt:lpstr>
      <vt:lpstr>Tahoma</vt:lpstr>
      <vt:lpstr>Wingdings</vt:lpstr>
      <vt:lpstr>Times New Roman</vt:lpstr>
      <vt:lpstr>Default Design</vt:lpstr>
      <vt:lpstr>Microsoft Graph Chart</vt:lpstr>
      <vt:lpstr>BOJE U UNUTRAŠNJEM DIZAJNU </vt:lpstr>
      <vt:lpstr>Efekti boja na ljudskom oku: -</vt:lpstr>
      <vt:lpstr>Uzmite u obzir…</vt:lpstr>
      <vt:lpstr>Dizajn Svijetle Boje …</vt:lpstr>
      <vt:lpstr>Dizajn Svijetle Boje</vt:lpstr>
      <vt:lpstr>NEUTRALNE BOJE</vt:lpstr>
      <vt:lpstr>Troškovi uređenja</vt:lpstr>
      <vt:lpstr>ZELENO</vt:lpstr>
      <vt:lpstr>PLAVO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Kiza</dc:creator>
  <cp:lastModifiedBy>Kiza</cp:lastModifiedBy>
  <cp:revision>35</cp:revision>
  <dcterms:created xsi:type="dcterms:W3CDTF">2006-06-11T21:35:59Z</dcterms:created>
  <dcterms:modified xsi:type="dcterms:W3CDTF">2011-02-05T07:25:22Z</dcterms:modified>
</cp:coreProperties>
</file>